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71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6" r:id="rId17"/>
    <p:sldId id="272" r:id="rId18"/>
    <p:sldId id="274" r:id="rId19"/>
    <p:sldId id="273" r:id="rId20"/>
    <p:sldId id="275" r:id="rId21"/>
    <p:sldId id="277" r:id="rId22"/>
    <p:sldId id="278" r:id="rId23"/>
    <p:sldId id="280" r:id="rId24"/>
    <p:sldId id="281" r:id="rId25"/>
    <p:sldId id="283" r:id="rId26"/>
    <p:sldId id="285" r:id="rId27"/>
    <p:sldId id="286" r:id="rId28"/>
    <p:sldId id="288" r:id="rId29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32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2" Type="http://schemas.microsoft.com/office/2007/relationships/hdphoto" Target="../media/hdphoto3.wdp"/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BC806D-BA7F-4255-BFA2-2E5BCCA2BA67}" type="datetimeFigureOut">
              <a:rPr lang="es-AR" smtClean="0"/>
              <a:t>07/11/2014</a:t>
            </a:fld>
            <a:endParaRPr lang="es-A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es-AR" dirty="0" smtClean="0"/>
              <a:t>Bolilla 10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728792" cy="3888432"/>
          </a:xfrm>
        </p:spPr>
        <p:txBody>
          <a:bodyPr>
            <a:normAutofit fontScale="92500" lnSpcReduction="10000"/>
          </a:bodyPr>
          <a:lstStyle/>
          <a:p>
            <a:pPr algn="l">
              <a:lnSpc>
                <a:spcPct val="90000"/>
              </a:lnSpc>
            </a:pPr>
            <a:r>
              <a:rPr lang="es-ES_tradnl" b="1" u="sng" dirty="0" smtClean="0"/>
              <a:t>RECEPTORES</a:t>
            </a:r>
            <a:r>
              <a:rPr lang="es-ES_tradnl" b="1" dirty="0" smtClean="0"/>
              <a:t>: Características Tipos de Receptores. </a:t>
            </a:r>
          </a:p>
          <a:p>
            <a:pPr algn="l">
              <a:lnSpc>
                <a:spcPct val="90000"/>
              </a:lnSpc>
            </a:pPr>
            <a:endParaRPr lang="es-ES_tradnl" b="1" dirty="0" smtClean="0"/>
          </a:p>
          <a:p>
            <a:pPr algn="l">
              <a:lnSpc>
                <a:spcPct val="90000"/>
              </a:lnSpc>
            </a:pPr>
            <a:r>
              <a:rPr lang="es-ES_tradnl" b="1" u="sng" dirty="0" smtClean="0"/>
              <a:t>HORMONAS: SU PAPEL EN LA REGULACION METABOLICA</a:t>
            </a:r>
            <a:r>
              <a:rPr lang="es-ES_tradnl" b="1" dirty="0" smtClean="0"/>
              <a:t>. Características generales. Clasificación. Propiedades. Acción Hormonal.</a:t>
            </a:r>
          </a:p>
          <a:p>
            <a:pPr algn="l">
              <a:lnSpc>
                <a:spcPct val="90000"/>
              </a:lnSpc>
            </a:pPr>
            <a:endParaRPr lang="es-ES_tradnl" b="1" dirty="0" smtClean="0"/>
          </a:p>
          <a:p>
            <a:pPr algn="l">
              <a:lnSpc>
                <a:spcPct val="90000"/>
              </a:lnSpc>
            </a:pPr>
            <a:r>
              <a:rPr lang="es-ES_tradnl" b="1" u="sng" dirty="0" smtClean="0"/>
              <a:t>Principales Hormonas reguladoras de las vías metabólicas</a:t>
            </a:r>
            <a:r>
              <a:rPr lang="es-ES_tradnl" b="1" dirty="0" smtClean="0"/>
              <a:t>: insulina, glucagón, adrenalina, glucocorticoides. Acciones metabólicas sobre los hidratos de carbono, lípidos y proteínas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7765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HORMONAS. </a:t>
            </a:r>
            <a:r>
              <a:rPr lang="es-AR" sz="4400" dirty="0" smtClean="0"/>
              <a:t>NATURALEZA QUÍMICA</a:t>
            </a:r>
            <a:endParaRPr lang="es-AR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ESTEROIDES: </a:t>
            </a:r>
            <a:r>
              <a:rPr lang="es-AR" dirty="0" smtClean="0"/>
              <a:t>derivados de colesterol: </a:t>
            </a:r>
            <a:r>
              <a:rPr lang="es-AR" i="1" dirty="0" smtClean="0"/>
              <a:t>Glucocorticoides, </a:t>
            </a:r>
            <a:r>
              <a:rPr lang="es-AR" i="1" dirty="0" err="1" smtClean="0"/>
              <a:t>mineralocorticoides</a:t>
            </a:r>
            <a:r>
              <a:rPr lang="es-AR" i="1" dirty="0" smtClean="0"/>
              <a:t>, andrógenos, estrógenos.</a:t>
            </a:r>
          </a:p>
          <a:p>
            <a:r>
              <a:rPr lang="es-AR" b="1" dirty="0" smtClean="0"/>
              <a:t>DERIVADOS DE AMINOÁCIDOS</a:t>
            </a:r>
            <a:r>
              <a:rPr lang="es-AR" dirty="0" smtClean="0"/>
              <a:t>: </a:t>
            </a:r>
            <a:r>
              <a:rPr lang="es-AR" i="1" dirty="0" smtClean="0"/>
              <a:t>hormona tiroidea, adrenalina y noradrenalina.</a:t>
            </a:r>
          </a:p>
          <a:p>
            <a:r>
              <a:rPr lang="es-AR" b="1" dirty="0" smtClean="0"/>
              <a:t>DERIVADOS DE ÁCIDOS GRASOS</a:t>
            </a:r>
            <a:r>
              <a:rPr lang="es-AR" dirty="0" smtClean="0"/>
              <a:t>: derivados de ácido araquidónico: </a:t>
            </a:r>
            <a:r>
              <a:rPr lang="es-AR" i="1" dirty="0" err="1" smtClean="0"/>
              <a:t>eicosanoides</a:t>
            </a:r>
            <a:r>
              <a:rPr lang="es-AR" i="1" dirty="0" smtClean="0"/>
              <a:t>.</a:t>
            </a:r>
          </a:p>
          <a:p>
            <a:r>
              <a:rPr lang="es-AR" b="1" dirty="0" smtClean="0"/>
              <a:t>PÉPTIDOS</a:t>
            </a:r>
          </a:p>
          <a:p>
            <a:r>
              <a:rPr lang="es-AR" b="1" dirty="0" smtClean="0"/>
              <a:t>PROTEÍNAS</a:t>
            </a:r>
            <a:endParaRPr lang="es-AR" b="1" dirty="0"/>
          </a:p>
        </p:txBody>
      </p:sp>
      <p:sp>
        <p:nvSpPr>
          <p:cNvPr id="4" name="3 Cerrar llave"/>
          <p:cNvSpPr/>
          <p:nvPr/>
        </p:nvSpPr>
        <p:spPr>
          <a:xfrm>
            <a:off x="2771800" y="4951762"/>
            <a:ext cx="144016" cy="108012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CuadroTexto"/>
          <p:cNvSpPr txBox="1"/>
          <p:nvPr/>
        </p:nvSpPr>
        <p:spPr>
          <a:xfrm>
            <a:off x="3131840" y="5157192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smtClean="0"/>
              <a:t>Cadenas de </a:t>
            </a:r>
            <a:r>
              <a:rPr lang="es-AR" sz="2400" dirty="0" err="1" smtClean="0"/>
              <a:t>aminácidos</a:t>
            </a:r>
            <a:r>
              <a:rPr lang="es-AR" sz="2400" dirty="0" smtClean="0"/>
              <a:t>: </a:t>
            </a:r>
            <a:r>
              <a:rPr lang="es-AR" sz="2400" i="1" dirty="0" smtClean="0"/>
              <a:t>insulina, </a:t>
            </a:r>
            <a:r>
              <a:rPr lang="es-AR" sz="2400" i="1" dirty="0" err="1" smtClean="0"/>
              <a:t>glucagon</a:t>
            </a:r>
            <a:endParaRPr lang="es-AR" sz="2400" i="1" dirty="0"/>
          </a:p>
        </p:txBody>
      </p:sp>
    </p:spTree>
    <p:extLst>
      <p:ext uri="{BB962C8B-B14F-4D97-AF65-F5344CB8AC3E}">
        <p14:creationId xmlns:p14="http://schemas.microsoft.com/office/powerpoint/2010/main" val="2782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79411"/>
            <a:ext cx="4968552" cy="169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s-AR" dirty="0" smtClean="0"/>
              <a:t>HORMONAS: CLASIFICACIÓN</a:t>
            </a:r>
            <a:endParaRPr lang="es-A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56" y="1988840"/>
            <a:ext cx="7569895" cy="46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89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ACCIONES PROMOVIDAS POR LAS HORMONAS</a:t>
            </a:r>
            <a:endParaRPr lang="es-AR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Sobre mecanismos de transporte en membranas celulares</a:t>
            </a:r>
            <a:r>
              <a:rPr lang="es-AR" dirty="0" smtClean="0"/>
              <a:t>:  modificación del flujo de metabolitos o iones por cambios en sistemas de transporte o canales iónicos.</a:t>
            </a:r>
          </a:p>
          <a:p>
            <a:r>
              <a:rPr lang="es-AR" b="1" dirty="0" smtClean="0"/>
              <a:t>Sobre la actividad de enzimas celulares</a:t>
            </a:r>
            <a:r>
              <a:rPr lang="es-AR" dirty="0" smtClean="0"/>
              <a:t>: regulación de actividad enzimática por modificación covalente. </a:t>
            </a:r>
            <a:r>
              <a:rPr lang="es-AR" i="1" dirty="0" smtClean="0"/>
              <a:t>Rápida.</a:t>
            </a:r>
          </a:p>
          <a:p>
            <a:r>
              <a:rPr lang="es-AR" b="1" dirty="0" smtClean="0"/>
              <a:t>Sobre la síntesis de proteínas</a:t>
            </a:r>
            <a:r>
              <a:rPr lang="es-AR" dirty="0" smtClean="0"/>
              <a:t>: acción sobre la transcripción de genes. </a:t>
            </a:r>
            <a:r>
              <a:rPr lang="es-AR" i="1" dirty="0" smtClean="0"/>
              <a:t>Lenta.</a:t>
            </a:r>
          </a:p>
          <a:p>
            <a:pPr marL="0" indent="0">
              <a:buNone/>
            </a:pPr>
            <a:r>
              <a:rPr lang="es-AR" i="1" dirty="0" smtClean="0"/>
              <a:t>Una hormona puede actuar de una o varias formas.</a:t>
            </a:r>
            <a:endParaRPr lang="es-AR" i="1" dirty="0"/>
          </a:p>
        </p:txBody>
      </p:sp>
    </p:spTree>
    <p:extLst>
      <p:ext uri="{BB962C8B-B14F-4D97-AF65-F5344CB8AC3E}">
        <p14:creationId xmlns:p14="http://schemas.microsoft.com/office/powerpoint/2010/main" val="330073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251520" y="4365104"/>
            <a:ext cx="8424936" cy="1296144"/>
          </a:xfrm>
          <a:prstGeom prst="roundRect">
            <a:avLst/>
          </a:prstGeom>
          <a:solidFill>
            <a:srgbClr val="FFCCCC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181"/>
            <a:ext cx="8229600" cy="1143000"/>
          </a:xfrm>
        </p:spPr>
        <p:txBody>
          <a:bodyPr/>
          <a:lstStyle/>
          <a:p>
            <a:r>
              <a:rPr lang="es-AR" dirty="0" smtClean="0"/>
              <a:t>PROPIEDADES GENERALES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  <a:noFill/>
        </p:spPr>
        <p:txBody>
          <a:bodyPr>
            <a:normAutofit/>
          </a:bodyPr>
          <a:lstStyle/>
          <a:p>
            <a:r>
              <a:rPr lang="es-AR" b="1" dirty="0" smtClean="0"/>
              <a:t>Actividad: </a:t>
            </a:r>
            <a:r>
              <a:rPr lang="es-AR" dirty="0" smtClean="0"/>
              <a:t>Actúan en concentraciones muy pequeñas</a:t>
            </a:r>
          </a:p>
          <a:p>
            <a:r>
              <a:rPr lang="es-AR" b="1" dirty="0" smtClean="0"/>
              <a:t>Vida media</a:t>
            </a:r>
            <a:r>
              <a:rPr lang="es-AR" dirty="0" smtClean="0"/>
              <a:t>: deben ser degradadas a productos inactivos para evitar su acumulación en el organismo</a:t>
            </a:r>
          </a:p>
          <a:p>
            <a:r>
              <a:rPr lang="es-AR" b="1" dirty="0" smtClean="0"/>
              <a:t>Velocidad y ritmo de secreción</a:t>
            </a:r>
            <a:r>
              <a:rPr lang="es-AR" dirty="0" smtClean="0"/>
              <a:t>: responde a estímulos. Variaciones cíclicas (hormonas ováricas) o circadianas (hormonas de corteza adrenal)</a:t>
            </a:r>
          </a:p>
          <a:p>
            <a:pPr marL="0" indent="0">
              <a:buNone/>
            </a:pPr>
            <a:r>
              <a:rPr lang="es-AR" i="1" dirty="0" smtClean="0"/>
              <a:t>Ejemplo: aumento de glucosa en sangre	liberación de insulina a la sangre	acción sobre las células blanco: ingreso de glucosa	      disminución de glucosa en sangre.</a:t>
            </a:r>
          </a:p>
          <a:p>
            <a:r>
              <a:rPr lang="es-AR" b="1" dirty="0" smtClean="0"/>
              <a:t>Especificidad</a:t>
            </a:r>
            <a:r>
              <a:rPr lang="es-AR" dirty="0" smtClean="0"/>
              <a:t>. Sólo actúan sobre las células “blanco” que posean el receptor para la hormona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6368716" y="4551784"/>
            <a:ext cx="432048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3766556" y="4941168"/>
            <a:ext cx="432048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3203848" y="5373216"/>
            <a:ext cx="432048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15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dirty="0"/>
              <a:t>Principales Hormonas reguladoras de las vías </a:t>
            </a:r>
            <a:r>
              <a:rPr lang="es-ES_tradnl" b="1" dirty="0" smtClean="0"/>
              <a:t>metabólicas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751584"/>
          </a:xfrm>
        </p:spPr>
        <p:txBody>
          <a:bodyPr/>
          <a:lstStyle/>
          <a:p>
            <a:pPr marL="0" indent="0">
              <a:buNone/>
            </a:pPr>
            <a:r>
              <a:rPr lang="es-ES_tradnl" b="1" dirty="0" smtClean="0"/>
              <a:t>Insulina</a:t>
            </a:r>
            <a:r>
              <a:rPr lang="es-ES_tradnl" b="1" dirty="0"/>
              <a:t>, glucagón, adrenalina, glucocorticoides. Acciones metabólicas sobre los hidratos de carbono, lípidos y proteínas</a:t>
            </a:r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05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 redondeado"/>
          <p:cNvSpPr/>
          <p:nvPr/>
        </p:nvSpPr>
        <p:spPr>
          <a:xfrm>
            <a:off x="3707904" y="5805264"/>
            <a:ext cx="5040560" cy="707886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GLUCOCORTICOIDES</a:t>
            </a:r>
            <a:endParaRPr lang="es-A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146648" cy="42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6 Conector recto de flecha"/>
          <p:cNvCxnSpPr/>
          <p:nvPr/>
        </p:nvCxnSpPr>
        <p:spPr>
          <a:xfrm flipH="1">
            <a:off x="2411760" y="2789312"/>
            <a:ext cx="2952328" cy="176167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H="1">
            <a:off x="2923402" y="2789312"/>
            <a:ext cx="2592288" cy="1800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4219546" y="2339588"/>
            <a:ext cx="4528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Sintetizados por la corteza suprarrenal</a:t>
            </a:r>
            <a:endParaRPr lang="es-AR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076056" y="368941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Derivados de colesterol</a:t>
            </a:r>
            <a:endParaRPr lang="es-AR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076056" y="479715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Cortisona y cortisol</a:t>
            </a:r>
            <a:endParaRPr lang="es-AR" b="1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4219546" y="2204864"/>
            <a:ext cx="4528918" cy="58535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5" name="14 Rectángulo redondeado"/>
          <p:cNvSpPr/>
          <p:nvPr/>
        </p:nvSpPr>
        <p:spPr>
          <a:xfrm>
            <a:off x="4716016" y="3689412"/>
            <a:ext cx="3744416" cy="47734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6" name="15 Rectángulo redondeado"/>
          <p:cNvSpPr/>
          <p:nvPr/>
        </p:nvSpPr>
        <p:spPr>
          <a:xfrm>
            <a:off x="4408259" y="4797152"/>
            <a:ext cx="3610326" cy="50167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4" name="13 CuadroTexto"/>
          <p:cNvSpPr txBox="1"/>
          <p:nvPr/>
        </p:nvSpPr>
        <p:spPr>
          <a:xfrm>
            <a:off x="3707904" y="5805264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>
                <a:solidFill>
                  <a:srgbClr val="FF0000"/>
                </a:solidFill>
              </a:rPr>
              <a:t>Actúan sobre el metabolismo de hidratos de carbono, lípidos y proteínas</a:t>
            </a:r>
            <a:endParaRPr lang="es-A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04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76" y="2033588"/>
            <a:ext cx="7521516" cy="325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216178" y="551723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Receptor intracelular</a:t>
            </a:r>
            <a:endParaRPr lang="es-AR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064896" cy="936104"/>
          </a:xfrm>
        </p:spPr>
        <p:txBody>
          <a:bodyPr>
            <a:normAutofit/>
          </a:bodyPr>
          <a:lstStyle/>
          <a:p>
            <a:r>
              <a:rPr lang="es-AR" dirty="0" smtClean="0"/>
              <a:t>Generalidades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sz="2800" dirty="0" smtClean="0"/>
              <a:t>Cortisol es el más abundante en plasma</a:t>
            </a:r>
          </a:p>
          <a:p>
            <a:endParaRPr lang="es-AR" sz="2800" dirty="0" smtClean="0"/>
          </a:p>
          <a:p>
            <a:r>
              <a:rPr lang="es-AR" sz="2800" dirty="0" smtClean="0"/>
              <a:t>Son transportados unidos a proteínas plasmáticas: TRANSCORTINA principalmente y albúmina.</a:t>
            </a:r>
          </a:p>
          <a:p>
            <a:endParaRPr lang="es-AR" sz="2800" dirty="0" smtClean="0"/>
          </a:p>
          <a:p>
            <a:r>
              <a:rPr lang="es-AR" sz="2800" dirty="0" smtClean="0"/>
              <a:t>Vida media 70 a 120 minutos.</a:t>
            </a:r>
          </a:p>
          <a:p>
            <a:endParaRPr lang="es-AR" sz="2800" dirty="0" smtClean="0"/>
          </a:p>
          <a:p>
            <a:r>
              <a:rPr lang="es-AR" sz="2800" dirty="0" smtClean="0"/>
              <a:t>Variación circadiana. </a:t>
            </a:r>
            <a:r>
              <a:rPr lang="es-AR" sz="2800" dirty="0" smtClean="0"/>
              <a:t>L</a:t>
            </a:r>
            <a:r>
              <a:rPr lang="es-AR" sz="2800" dirty="0" smtClean="0"/>
              <a:t>a </a:t>
            </a:r>
            <a:r>
              <a:rPr lang="es-AR" sz="2800" dirty="0"/>
              <a:t>síntesis </a:t>
            </a:r>
            <a:r>
              <a:rPr lang="es-AR" sz="2800" dirty="0" smtClean="0"/>
              <a:t> es estimulada por </a:t>
            </a:r>
            <a:r>
              <a:rPr lang="es-AR" sz="2800" dirty="0"/>
              <a:t>el </a:t>
            </a:r>
            <a:r>
              <a:rPr lang="es-AR" sz="2800" dirty="0" smtClean="0"/>
              <a:t>estrés.</a:t>
            </a:r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417889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es-AR" dirty="0" smtClean="0"/>
              <a:t>INACTIVACIÓN Y ELIMINACIÓN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AR" dirty="0" smtClean="0"/>
              <a:t>Glucocorticoides</a:t>
            </a:r>
          </a:p>
          <a:p>
            <a:pPr algn="ctr"/>
            <a:endParaRPr lang="es-AR" dirty="0"/>
          </a:p>
          <a:p>
            <a:pPr marL="0" indent="0" algn="ctr">
              <a:buNone/>
            </a:pPr>
            <a:r>
              <a:rPr lang="es-AR" dirty="0" smtClean="0"/>
              <a:t>Hígado: Conjugación con ácido </a:t>
            </a:r>
            <a:r>
              <a:rPr lang="es-AR" dirty="0" err="1" smtClean="0"/>
              <a:t>glucurónico</a:t>
            </a:r>
            <a:endParaRPr lang="es-AR" dirty="0" smtClean="0"/>
          </a:p>
          <a:p>
            <a:pPr algn="ctr"/>
            <a:endParaRPr lang="es-AR" dirty="0"/>
          </a:p>
          <a:p>
            <a:pPr marL="0" indent="0" algn="ctr">
              <a:buNone/>
            </a:pPr>
            <a:r>
              <a:rPr lang="es-AR" dirty="0" smtClean="0"/>
              <a:t>Bilis</a:t>
            </a:r>
          </a:p>
          <a:p>
            <a:pPr algn="ctr"/>
            <a:endParaRPr lang="es-AR" dirty="0"/>
          </a:p>
          <a:p>
            <a:pPr marL="0" indent="0" algn="ctr">
              <a:buNone/>
            </a:pPr>
            <a:r>
              <a:rPr lang="es-AR" dirty="0" smtClean="0"/>
              <a:t>Intestino</a:t>
            </a:r>
          </a:p>
          <a:p>
            <a:pPr marL="0" indent="0" algn="ctr">
              <a:buNone/>
            </a:pPr>
            <a:endParaRPr lang="es-AR" dirty="0" smtClean="0"/>
          </a:p>
          <a:p>
            <a:pPr marL="0" indent="0" algn="ctr">
              <a:buNone/>
            </a:pPr>
            <a:r>
              <a:rPr lang="es-AR" dirty="0" smtClean="0"/>
              <a:t>Ciclo </a:t>
            </a:r>
            <a:r>
              <a:rPr lang="es-AR" dirty="0" err="1" smtClean="0"/>
              <a:t>enterohepático</a:t>
            </a:r>
            <a:endParaRPr lang="es-AR" dirty="0" smtClean="0"/>
          </a:p>
          <a:p>
            <a:pPr marL="0" indent="0" algn="ctr">
              <a:buNone/>
            </a:pPr>
            <a:endParaRPr lang="es-AR" dirty="0"/>
          </a:p>
        </p:txBody>
      </p:sp>
      <p:sp>
        <p:nvSpPr>
          <p:cNvPr id="4" name="3 Flecha abajo"/>
          <p:cNvSpPr/>
          <p:nvPr/>
        </p:nvSpPr>
        <p:spPr>
          <a:xfrm>
            <a:off x="4499992" y="242088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Flecha abajo"/>
          <p:cNvSpPr/>
          <p:nvPr/>
        </p:nvSpPr>
        <p:spPr>
          <a:xfrm>
            <a:off x="4499992" y="344538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Flecha abajo"/>
          <p:cNvSpPr/>
          <p:nvPr/>
        </p:nvSpPr>
        <p:spPr>
          <a:xfrm>
            <a:off x="4499992" y="440110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Flecha abajo"/>
          <p:cNvSpPr/>
          <p:nvPr/>
        </p:nvSpPr>
        <p:spPr>
          <a:xfrm>
            <a:off x="4514975" y="530120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10 Flecha doblada hacia arriba"/>
          <p:cNvSpPr/>
          <p:nvPr/>
        </p:nvSpPr>
        <p:spPr>
          <a:xfrm flipH="1">
            <a:off x="2051720" y="3445388"/>
            <a:ext cx="720080" cy="2693720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9372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REGULACIÓN DE LA SÍNTESIS Y SECRECIÓN</a:t>
            </a:r>
            <a:endParaRPr lang="es-AR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01991"/>
            <a:ext cx="2664296" cy="549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499992" y="2924944"/>
            <a:ext cx="1224136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Rectángulo"/>
          <p:cNvSpPr/>
          <p:nvPr/>
        </p:nvSpPr>
        <p:spPr>
          <a:xfrm>
            <a:off x="4355976" y="4149080"/>
            <a:ext cx="151216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9 Rectángulo"/>
          <p:cNvSpPr/>
          <p:nvPr/>
        </p:nvSpPr>
        <p:spPr>
          <a:xfrm>
            <a:off x="4788024" y="5589240"/>
            <a:ext cx="79208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CuadroTexto"/>
          <p:cNvSpPr txBox="1"/>
          <p:nvPr/>
        </p:nvSpPr>
        <p:spPr>
          <a:xfrm>
            <a:off x="5868144" y="30689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CRH</a:t>
            </a:r>
            <a:endParaRPr lang="es-AR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084168" y="42930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ACTH</a:t>
            </a:r>
            <a:endParaRPr lang="es-AR" dirty="0">
              <a:solidFill>
                <a:srgbClr val="FF0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084168" y="558924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GLUCOCORTICOIDE</a:t>
            </a:r>
            <a:endParaRPr lang="es-AR" dirty="0">
              <a:solidFill>
                <a:srgbClr val="FF00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804248" y="134076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STRESS</a:t>
            </a:r>
            <a:endParaRPr lang="es-A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32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387116" y="1155673"/>
            <a:ext cx="8229600" cy="5616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AR" dirty="0" smtClean="0"/>
              <a:t>Organismos complejos</a:t>
            </a:r>
          </a:p>
          <a:p>
            <a:pPr marL="0" indent="0" algn="ctr">
              <a:buNone/>
            </a:pPr>
            <a:endParaRPr lang="es-AR" dirty="0" smtClean="0"/>
          </a:p>
          <a:p>
            <a:pPr marL="0" indent="0" algn="ctr">
              <a:buNone/>
            </a:pPr>
            <a:r>
              <a:rPr lang="es-AR" dirty="0" smtClean="0"/>
              <a:t> SISTEMAS DE COMUNICACIÓN Y CONTROL</a:t>
            </a:r>
          </a:p>
          <a:p>
            <a:pPr marL="0" indent="0" algn="ctr">
              <a:buNone/>
            </a:pPr>
            <a:endParaRPr lang="es-AR" dirty="0" smtClean="0"/>
          </a:p>
          <a:p>
            <a:pPr marL="0" indent="0" algn="ctr">
              <a:buNone/>
            </a:pPr>
            <a:r>
              <a:rPr lang="es-AR" dirty="0" smtClean="0"/>
              <a:t>Adaptación de la actividad celular a las necesidades del organismo</a:t>
            </a:r>
          </a:p>
          <a:p>
            <a:pPr marL="0" indent="0" algn="ctr">
              <a:buNone/>
            </a:pPr>
            <a:endParaRPr lang="es-AR" dirty="0"/>
          </a:p>
          <a:p>
            <a:pPr marL="0" indent="0" algn="ctr">
              <a:buNone/>
            </a:pPr>
            <a:r>
              <a:rPr lang="es-AR" dirty="0" smtClean="0"/>
              <a:t>Sistemas nervioso y endocrino</a:t>
            </a:r>
          </a:p>
          <a:p>
            <a:pPr marL="0" indent="0" algn="ctr">
              <a:buNone/>
            </a:pPr>
            <a:endParaRPr lang="es-AR" dirty="0"/>
          </a:p>
          <a:p>
            <a:pPr marL="0" indent="0" algn="ctr">
              <a:buNone/>
            </a:pPr>
            <a:r>
              <a:rPr lang="es-AR" dirty="0" smtClean="0"/>
              <a:t>Intermediarios químicos que desencadenan una respuesta definida en la célula blanco</a:t>
            </a:r>
            <a:endParaRPr lang="es-AR" dirty="0"/>
          </a:p>
        </p:txBody>
      </p:sp>
      <p:sp>
        <p:nvSpPr>
          <p:cNvPr id="4" name="3 Flecha abajo"/>
          <p:cNvSpPr/>
          <p:nvPr/>
        </p:nvSpPr>
        <p:spPr>
          <a:xfrm>
            <a:off x="4274822" y="1628800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Flecha abajo"/>
          <p:cNvSpPr/>
          <p:nvPr/>
        </p:nvSpPr>
        <p:spPr>
          <a:xfrm>
            <a:off x="4249888" y="256490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6" name="5 Flecha abajo"/>
          <p:cNvSpPr/>
          <p:nvPr/>
        </p:nvSpPr>
        <p:spPr>
          <a:xfrm>
            <a:off x="4274822" y="3963961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Flecha abajo"/>
          <p:cNvSpPr/>
          <p:nvPr/>
        </p:nvSpPr>
        <p:spPr>
          <a:xfrm>
            <a:off x="4249888" y="4941168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CuadroTexto"/>
          <p:cNvSpPr txBox="1"/>
          <p:nvPr/>
        </p:nvSpPr>
        <p:spPr>
          <a:xfrm>
            <a:off x="179512" y="4949263"/>
            <a:ext cx="212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neurotransmisores</a:t>
            </a:r>
            <a:endParaRPr lang="es-AR" dirty="0"/>
          </a:p>
        </p:txBody>
      </p:sp>
      <p:sp>
        <p:nvSpPr>
          <p:cNvPr id="10" name="9 Flecha curvada hacia la izquierda"/>
          <p:cNvSpPr/>
          <p:nvPr/>
        </p:nvSpPr>
        <p:spPr>
          <a:xfrm>
            <a:off x="2304256" y="4940135"/>
            <a:ext cx="288032" cy="369332"/>
          </a:xfrm>
          <a:prstGeom prst="curved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057936" y="4817135"/>
            <a:ext cx="1880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>
                <a:solidFill>
                  <a:srgbClr val="FF0000"/>
                </a:solidFill>
              </a:rPr>
              <a:t>HORMONAS</a:t>
            </a:r>
            <a:endParaRPr lang="es-AR" sz="2000" b="1" dirty="0">
              <a:solidFill>
                <a:srgbClr val="FF0000"/>
              </a:solidFill>
            </a:endParaRPr>
          </a:p>
        </p:txBody>
      </p:sp>
      <p:sp>
        <p:nvSpPr>
          <p:cNvPr id="12" name="11 Flecha curvada hacia la derecha"/>
          <p:cNvSpPr/>
          <p:nvPr/>
        </p:nvSpPr>
        <p:spPr>
          <a:xfrm rot="18803451">
            <a:off x="6355540" y="4903057"/>
            <a:ext cx="769898" cy="605356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0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7931224" cy="78069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ACCIONES METABÓLICAS</a:t>
            </a:r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242088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Hidratos de carbono</a:t>
            </a:r>
            <a:endParaRPr lang="es-AR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467544" y="3781675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Disminuyen la glicólisis y consumo de glucosa en músculo y adiposo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</a:t>
            </a:r>
            <a:r>
              <a:rPr lang="es-AR" dirty="0" smtClean="0"/>
              <a:t>la gluconeogénesis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la glucemia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1311698" y="3196981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CuadroTexto"/>
          <p:cNvSpPr txBox="1"/>
          <p:nvPr/>
        </p:nvSpPr>
        <p:spPr>
          <a:xfrm>
            <a:off x="3491880" y="242513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Lípidos </a:t>
            </a:r>
            <a:endParaRPr lang="es-AR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113838" y="3800630"/>
            <a:ext cx="22862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la lipólisis en adiposo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Disminuyen la síntesis de Ac. Grasos y TG en adiposo</a:t>
            </a:r>
            <a:endParaRPr lang="es-AR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940152" y="24208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Proteínas</a:t>
            </a:r>
            <a:endParaRPr lang="es-AR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508104" y="3845877"/>
            <a:ext cx="30963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síntesis de proteínas en hígado y disminuye en otros tejidos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degradación de aminoácidos (se utilizan para gluconeogénesis)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producción de urea.</a:t>
            </a:r>
            <a:endParaRPr lang="es-AR" dirty="0"/>
          </a:p>
        </p:txBody>
      </p:sp>
      <p:sp>
        <p:nvSpPr>
          <p:cNvPr id="19" name="18 Flecha abajo"/>
          <p:cNvSpPr/>
          <p:nvPr/>
        </p:nvSpPr>
        <p:spPr>
          <a:xfrm>
            <a:off x="4203014" y="3212976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19 Flecha abajo"/>
          <p:cNvSpPr/>
          <p:nvPr/>
        </p:nvSpPr>
        <p:spPr>
          <a:xfrm>
            <a:off x="6588224" y="3196304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Rectángulo"/>
          <p:cNvSpPr/>
          <p:nvPr/>
        </p:nvSpPr>
        <p:spPr>
          <a:xfrm>
            <a:off x="323528" y="2276872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21 Rectángulo"/>
          <p:cNvSpPr/>
          <p:nvPr/>
        </p:nvSpPr>
        <p:spPr>
          <a:xfrm>
            <a:off x="3113838" y="2248794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3" name="22 Rectángulo"/>
          <p:cNvSpPr/>
          <p:nvPr/>
        </p:nvSpPr>
        <p:spPr>
          <a:xfrm>
            <a:off x="5796136" y="2276872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20 Rectángulo redondeado"/>
          <p:cNvSpPr/>
          <p:nvPr/>
        </p:nvSpPr>
        <p:spPr>
          <a:xfrm>
            <a:off x="323528" y="3635732"/>
            <a:ext cx="2448272" cy="279546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24 Rectángulo redondeado"/>
          <p:cNvSpPr/>
          <p:nvPr/>
        </p:nvSpPr>
        <p:spPr>
          <a:xfrm>
            <a:off x="2915816" y="3654260"/>
            <a:ext cx="2448272" cy="236702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25 Rectángulo redondeado"/>
          <p:cNvSpPr/>
          <p:nvPr/>
        </p:nvSpPr>
        <p:spPr>
          <a:xfrm>
            <a:off x="5508104" y="3645024"/>
            <a:ext cx="3096344" cy="286873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0735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Otras acciones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Deprimen el sistema inmune</a:t>
            </a:r>
          </a:p>
          <a:p>
            <a:r>
              <a:rPr lang="es-AR" dirty="0" smtClean="0"/>
              <a:t>Antiinflamatorios			</a:t>
            </a:r>
          </a:p>
          <a:p>
            <a:r>
              <a:rPr lang="es-AR" dirty="0" smtClean="0"/>
              <a:t>Actúan sobre el metabolismo de calcio: </a:t>
            </a:r>
          </a:p>
          <a:p>
            <a:pPr marL="0" indent="0">
              <a:buNone/>
            </a:pPr>
            <a:r>
              <a:rPr lang="es-AR" dirty="0" smtClean="0"/>
              <a:t>Disminuyen la absorción intestinal y la reabsorción por riñón</a:t>
            </a:r>
          </a:p>
          <a:p>
            <a:endParaRPr lang="es-AR" dirty="0"/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Disminuyen la concentración de calcio en plasma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Producen disminución en la formación de hueso y osteoporosis.</a:t>
            </a:r>
            <a:endParaRPr lang="es-AR" dirty="0"/>
          </a:p>
        </p:txBody>
      </p:sp>
      <p:sp>
        <p:nvSpPr>
          <p:cNvPr id="4" name="3 Flecha abajo"/>
          <p:cNvSpPr/>
          <p:nvPr/>
        </p:nvSpPr>
        <p:spPr>
          <a:xfrm>
            <a:off x="4139952" y="3933056"/>
            <a:ext cx="576064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Cerrar llave"/>
          <p:cNvSpPr/>
          <p:nvPr/>
        </p:nvSpPr>
        <p:spPr>
          <a:xfrm>
            <a:off x="4932040" y="1988840"/>
            <a:ext cx="432048" cy="864096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CuadroTexto"/>
          <p:cNvSpPr txBox="1"/>
          <p:nvPr/>
        </p:nvSpPr>
        <p:spPr>
          <a:xfrm>
            <a:off x="5652120" y="223622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Uso clínico</a:t>
            </a:r>
            <a:endParaRPr lang="es-AR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3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ADRENALINA Y NORADRENALINA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6995120" cy="4389120"/>
          </a:xfrm>
        </p:spPr>
        <p:txBody>
          <a:bodyPr>
            <a:normAutofit fontScale="92500" lnSpcReduction="10000"/>
          </a:bodyPr>
          <a:lstStyle/>
          <a:p>
            <a:r>
              <a:rPr lang="es-AR" dirty="0" smtClean="0"/>
              <a:t>Sintetizadas por médula adrenal  y sistema nervioso simpático.</a:t>
            </a:r>
          </a:p>
          <a:p>
            <a:r>
              <a:rPr lang="es-AR" dirty="0" smtClean="0"/>
              <a:t>El precursor es el aminoácido TIROSINA</a:t>
            </a:r>
          </a:p>
          <a:p>
            <a:r>
              <a:rPr lang="es-AR" dirty="0" smtClean="0"/>
              <a:t>Se almacenan en vesículas que liberan su contenido al plasma por </a:t>
            </a:r>
            <a:r>
              <a:rPr lang="es-AR" dirty="0" err="1" smtClean="0"/>
              <a:t>exocitosis</a:t>
            </a:r>
            <a:r>
              <a:rPr lang="es-AR" dirty="0" smtClean="0"/>
              <a:t>.</a:t>
            </a:r>
          </a:p>
          <a:p>
            <a:r>
              <a:rPr lang="es-AR" dirty="0" smtClean="0"/>
              <a:t>Vida media de 10 a 100 segundos</a:t>
            </a:r>
          </a:p>
          <a:p>
            <a:r>
              <a:rPr lang="es-AR" dirty="0" smtClean="0"/>
              <a:t>Inactivadas por hígado, por acción de dos hormonas (</a:t>
            </a:r>
            <a:r>
              <a:rPr lang="es-AR" dirty="0" err="1" smtClean="0"/>
              <a:t>Monoamino</a:t>
            </a:r>
            <a:r>
              <a:rPr lang="es-AR" dirty="0" smtClean="0"/>
              <a:t> oxidasa MAO, y </a:t>
            </a:r>
            <a:r>
              <a:rPr lang="es-AR" dirty="0" err="1" smtClean="0"/>
              <a:t>Catecol</a:t>
            </a:r>
            <a:r>
              <a:rPr lang="es-AR" dirty="0" smtClean="0"/>
              <a:t> o-</a:t>
            </a:r>
            <a:r>
              <a:rPr lang="es-AR" dirty="0" err="1" smtClean="0"/>
              <a:t>metil</a:t>
            </a:r>
            <a:r>
              <a:rPr lang="es-AR" dirty="0" smtClean="0"/>
              <a:t> </a:t>
            </a:r>
            <a:r>
              <a:rPr lang="es-AR" dirty="0" err="1" smtClean="0"/>
              <a:t>transferasa</a:t>
            </a:r>
            <a:r>
              <a:rPr lang="es-AR" dirty="0" smtClean="0"/>
              <a:t> COMT)</a:t>
            </a:r>
          </a:p>
          <a:p>
            <a:r>
              <a:rPr lang="es-AR" dirty="0" smtClean="0"/>
              <a:t>El producto de inactivación se excreta por orina</a:t>
            </a:r>
            <a:r>
              <a:rPr lang="es-AR" dirty="0" smtClean="0"/>
              <a:t>.</a:t>
            </a:r>
          </a:p>
          <a:p>
            <a:r>
              <a:rPr lang="es-AR" dirty="0" smtClean="0"/>
              <a:t>Se unen a receptores de membrana.</a:t>
            </a:r>
            <a:endParaRPr lang="es-AR" dirty="0" smtClean="0"/>
          </a:p>
          <a:p>
            <a:endParaRPr lang="es-AR" dirty="0"/>
          </a:p>
          <a:p>
            <a:endParaRPr lang="es-A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060848"/>
            <a:ext cx="153777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437111"/>
            <a:ext cx="1462205" cy="226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7380312" y="2060848"/>
            <a:ext cx="1606221" cy="4639676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872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7931224" cy="78069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ACCIONES METABÓLICAS</a:t>
            </a:r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382634" y="1839307"/>
            <a:ext cx="4230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/>
              <a:t>Sobre Hidratos de carbono</a:t>
            </a:r>
            <a:endParaRPr lang="es-AR" sz="20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519610" y="3031099"/>
            <a:ext cx="43404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</a:t>
            </a:r>
            <a:r>
              <a:rPr lang="es-AR" dirty="0" err="1" smtClean="0"/>
              <a:t>glucogenólisis</a:t>
            </a:r>
            <a:r>
              <a:rPr lang="es-AR" dirty="0" smtClean="0"/>
              <a:t> por activación de la </a:t>
            </a:r>
            <a:r>
              <a:rPr lang="es-AR" dirty="0" err="1" smtClean="0"/>
              <a:t>fosforilasa</a:t>
            </a:r>
            <a:r>
              <a:rPr lang="es-AR" dirty="0" smtClean="0"/>
              <a:t>, en hígado y músculo.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En músculo aumentan ácido láctico que pasa a sangre.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Activan la gluconeogénesis desde lactato en hígado.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la glucemia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Inhiben la liberación de insulina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Inhiben la síntesis de glucógeno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2051720" y="2560534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CuadroTexto"/>
          <p:cNvSpPr txBox="1"/>
          <p:nvPr/>
        </p:nvSpPr>
        <p:spPr>
          <a:xfrm>
            <a:off x="5832140" y="177111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/>
              <a:t>Sobre Lípidos </a:t>
            </a:r>
            <a:endParaRPr lang="es-AR" sz="20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832140" y="3172012"/>
            <a:ext cx="27723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la lipólisis en adiposo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los ácidos grasos libres en sangre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la beta oxidación de ácidos grasos.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</a:t>
            </a:r>
            <a:r>
              <a:rPr lang="es-AR" dirty="0" err="1" smtClean="0"/>
              <a:t>cetogénesis</a:t>
            </a:r>
            <a:endParaRPr lang="es-AR" dirty="0"/>
          </a:p>
        </p:txBody>
      </p:sp>
      <p:sp>
        <p:nvSpPr>
          <p:cNvPr id="19" name="18 Flecha abajo"/>
          <p:cNvSpPr/>
          <p:nvPr/>
        </p:nvSpPr>
        <p:spPr>
          <a:xfrm>
            <a:off x="6944011" y="2574196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Rectángulo"/>
          <p:cNvSpPr/>
          <p:nvPr/>
        </p:nvSpPr>
        <p:spPr>
          <a:xfrm>
            <a:off x="323528" y="1628800"/>
            <a:ext cx="4536504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21 Rectángulo"/>
          <p:cNvSpPr/>
          <p:nvPr/>
        </p:nvSpPr>
        <p:spPr>
          <a:xfrm>
            <a:off x="5796136" y="1630541"/>
            <a:ext cx="2592288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20 Rectángulo redondeado"/>
          <p:cNvSpPr/>
          <p:nvPr/>
        </p:nvSpPr>
        <p:spPr>
          <a:xfrm>
            <a:off x="341420" y="3033148"/>
            <a:ext cx="4806644" cy="29881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24 Rectángulo redondeado"/>
          <p:cNvSpPr/>
          <p:nvPr/>
        </p:nvSpPr>
        <p:spPr>
          <a:xfrm>
            <a:off x="5832140" y="3031098"/>
            <a:ext cx="2772308" cy="299018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5206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/>
          </a:bodyPr>
          <a:lstStyle/>
          <a:p>
            <a:r>
              <a:rPr lang="es-AR" dirty="0" smtClean="0"/>
              <a:t>INSULINA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55658"/>
            <a:ext cx="8229600" cy="4389120"/>
          </a:xfrm>
        </p:spPr>
        <p:txBody>
          <a:bodyPr/>
          <a:lstStyle/>
          <a:p>
            <a:r>
              <a:rPr lang="es-AR" dirty="0" smtClean="0"/>
              <a:t>Hormona </a:t>
            </a:r>
            <a:r>
              <a:rPr lang="es-AR" dirty="0" smtClean="0"/>
              <a:t>proteica.</a:t>
            </a:r>
          </a:p>
          <a:p>
            <a:r>
              <a:rPr lang="es-AR" dirty="0" smtClean="0"/>
              <a:t>Utiliza </a:t>
            </a:r>
            <a:r>
              <a:rPr lang="es-AR" dirty="0"/>
              <a:t>receptores de membrana</a:t>
            </a:r>
            <a:r>
              <a:rPr lang="es-AR" dirty="0" smtClean="0"/>
              <a:t>.</a:t>
            </a:r>
            <a:endParaRPr lang="es-AR" dirty="0" smtClean="0"/>
          </a:p>
          <a:p>
            <a:r>
              <a:rPr lang="es-AR" dirty="0" smtClean="0"/>
              <a:t>Sintetizada por células </a:t>
            </a:r>
            <a:r>
              <a:rPr lang="el-GR" dirty="0" smtClean="0"/>
              <a:t>β </a:t>
            </a:r>
            <a:r>
              <a:rPr lang="es-AR" dirty="0" smtClean="0"/>
              <a:t>del páncreas como pre-proinsulina, que da lugar a proinsulina (sin actividad hormonal) y finalmente insulina, que se libera por </a:t>
            </a:r>
            <a:r>
              <a:rPr lang="es-AR" dirty="0" err="1" smtClean="0"/>
              <a:t>exocitosis</a:t>
            </a:r>
            <a:r>
              <a:rPr lang="es-AR" dirty="0" smtClean="0"/>
              <a:t>.</a:t>
            </a:r>
          </a:p>
          <a:p>
            <a:r>
              <a:rPr lang="es-AR" dirty="0"/>
              <a:t>Degradación: por acción de </a:t>
            </a:r>
            <a:r>
              <a:rPr lang="es-AR" b="1" i="1" dirty="0" err="1"/>
              <a:t>Insulinasa</a:t>
            </a:r>
            <a:r>
              <a:rPr lang="es-AR" dirty="0"/>
              <a:t> en hígado, </a:t>
            </a:r>
            <a:r>
              <a:rPr lang="es-AR" dirty="0" smtClean="0"/>
              <a:t>riñón </a:t>
            </a:r>
            <a:r>
              <a:rPr lang="es-AR" dirty="0"/>
              <a:t>y otros </a:t>
            </a:r>
            <a:r>
              <a:rPr lang="es-AR" dirty="0" smtClean="0"/>
              <a:t>tejidos</a:t>
            </a:r>
            <a:r>
              <a:rPr lang="es-AR" dirty="0" smtClean="0"/>
              <a:t>.</a:t>
            </a:r>
          </a:p>
          <a:p>
            <a:endParaRPr lang="es-AR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4797152"/>
            <a:ext cx="233634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4 Objeto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06765609"/>
              </p:ext>
            </p:extLst>
          </p:nvPr>
        </p:nvGraphicFramePr>
        <p:xfrm>
          <a:off x="3923928" y="4797152"/>
          <a:ext cx="2118683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4" name="Image" r:id="rId4" imgW="2920635" imgH="6755556" progId="">
                  <p:embed/>
                </p:oleObj>
              </mc:Choice>
              <mc:Fallback>
                <p:oleObj name="Image" r:id="rId4" imgW="2920635" imgH="6755556" progId="">
                  <p:embed/>
                  <p:pic>
                    <p:nvPicPr>
                      <p:cNvPr id="0" name="Object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lum bright="-30000" contrast="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784" t="29099" r="5324" b="38486"/>
                      <a:stretch>
                        <a:fillRect/>
                      </a:stretch>
                    </p:blipFill>
                    <p:spPr bwMode="auto">
                      <a:xfrm>
                        <a:off x="3923928" y="4797152"/>
                        <a:ext cx="2118683" cy="1728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5 Objeto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40563237"/>
              </p:ext>
            </p:extLst>
          </p:nvPr>
        </p:nvGraphicFramePr>
        <p:xfrm>
          <a:off x="6660232" y="4792728"/>
          <a:ext cx="1944216" cy="1660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5" name="Image" r:id="rId6" imgW="2920635" imgH="6755556" progId="">
                  <p:embed/>
                </p:oleObj>
              </mc:Choice>
              <mc:Fallback>
                <p:oleObj name="Image" r:id="rId6" imgW="2920635" imgH="6755556" progId="">
                  <p:embed/>
                  <p:pic>
                    <p:nvPicPr>
                      <p:cNvPr id="0" name="Object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lum bright="-36000" contrast="3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360" t="65602" r="6247" b="2841"/>
                      <a:stretch>
                        <a:fillRect/>
                      </a:stretch>
                    </p:blipFill>
                    <p:spPr bwMode="auto">
                      <a:xfrm>
                        <a:off x="6660232" y="4792728"/>
                        <a:ext cx="1944216" cy="16606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043608" y="644404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pre-proinsulina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139952" y="644404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proinsulina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7020272" y="64440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insulina.</a:t>
            </a:r>
          </a:p>
        </p:txBody>
      </p:sp>
      <p:sp>
        <p:nvSpPr>
          <p:cNvPr id="10" name="9 Flecha derecha"/>
          <p:cNvSpPr/>
          <p:nvPr/>
        </p:nvSpPr>
        <p:spPr>
          <a:xfrm>
            <a:off x="3059832" y="6628710"/>
            <a:ext cx="72008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Flecha derecha"/>
          <p:cNvSpPr/>
          <p:nvPr/>
        </p:nvSpPr>
        <p:spPr>
          <a:xfrm>
            <a:off x="5868144" y="6597352"/>
            <a:ext cx="72008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7774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633412"/>
          </a:xfrm>
          <a:noFill/>
        </p:spPr>
        <p:txBody>
          <a:bodyPr>
            <a:normAutofit fontScale="90000"/>
          </a:bodyPr>
          <a:lstStyle/>
          <a:p>
            <a:r>
              <a:rPr lang="es-ES_tradnl" sz="4000"/>
              <a:t>Secreción de Insulina</a:t>
            </a:r>
            <a:endParaRPr lang="es-ES" sz="4000"/>
          </a:p>
        </p:txBody>
      </p:sp>
      <p:graphicFrame>
        <p:nvGraphicFramePr>
          <p:cNvPr id="124933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669286"/>
              </p:ext>
            </p:extLst>
          </p:nvPr>
        </p:nvGraphicFramePr>
        <p:xfrm>
          <a:off x="468313" y="919163"/>
          <a:ext cx="5543847" cy="5646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name="Image" r:id="rId3" imgW="6095238" imgH="6209524" progId="">
                  <p:embed/>
                </p:oleObj>
              </mc:Choice>
              <mc:Fallback>
                <p:oleObj name="Image" r:id="rId3" imgW="6095238" imgH="62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5">
                                <a14:imgEffect>
                                  <a14:sharpenSoften amount="50000"/>
                                </a14:imgEffect>
                                <a14:imgEffect>
                                  <a14:brightnessContrast contrast="-4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919163"/>
                        <a:ext cx="5543847" cy="56464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300788" y="908050"/>
            <a:ext cx="2627312" cy="5616575"/>
            <a:chOff x="3969" y="572"/>
            <a:chExt cx="1655" cy="3538"/>
          </a:xfrm>
        </p:grpSpPr>
        <p:sp>
          <p:nvSpPr>
            <p:cNvPr id="124936" name="Text Box 8"/>
            <p:cNvSpPr txBox="1">
              <a:spLocks noChangeArrowheads="1"/>
            </p:cNvSpPr>
            <p:nvPr/>
          </p:nvSpPr>
          <p:spPr bwMode="auto">
            <a:xfrm>
              <a:off x="4422" y="1732"/>
              <a:ext cx="545" cy="28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ATP</a:t>
              </a:r>
              <a:endParaRPr lang="es-ES" b="1"/>
            </a:p>
          </p:txBody>
        </p:sp>
        <p:sp>
          <p:nvSpPr>
            <p:cNvPr id="124937" name="Text Box 9"/>
            <p:cNvSpPr txBox="1">
              <a:spLocks noChangeArrowheads="1"/>
            </p:cNvSpPr>
            <p:nvPr/>
          </p:nvSpPr>
          <p:spPr bwMode="auto">
            <a:xfrm>
              <a:off x="4513" y="2548"/>
              <a:ext cx="545" cy="28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Ca</a:t>
              </a:r>
              <a:r>
                <a:rPr lang="es-ES_tradnl" b="1" baseline="30000"/>
                <a:t>++</a:t>
              </a:r>
              <a:endParaRPr lang="es-ES" b="1"/>
            </a:p>
          </p:txBody>
        </p:sp>
        <p:sp>
          <p:nvSpPr>
            <p:cNvPr id="124938" name="Text Box 10"/>
            <p:cNvSpPr txBox="1">
              <a:spLocks noChangeArrowheads="1"/>
            </p:cNvSpPr>
            <p:nvPr/>
          </p:nvSpPr>
          <p:spPr bwMode="auto">
            <a:xfrm>
              <a:off x="4332" y="3592"/>
              <a:ext cx="1179" cy="51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Secreción de insulina</a:t>
              </a:r>
              <a:endParaRPr lang="es-ES" b="1"/>
            </a:p>
          </p:txBody>
        </p:sp>
        <p:sp>
          <p:nvSpPr>
            <p:cNvPr id="124939" name="AutoShape 11"/>
            <p:cNvSpPr>
              <a:spLocks noChangeArrowheads="1"/>
            </p:cNvSpPr>
            <p:nvPr/>
          </p:nvSpPr>
          <p:spPr bwMode="auto">
            <a:xfrm>
              <a:off x="4195" y="1596"/>
              <a:ext cx="182" cy="499"/>
            </a:xfrm>
            <a:prstGeom prst="upArrow">
              <a:avLst>
                <a:gd name="adj1" fmla="val 50000"/>
                <a:gd name="adj2" fmla="val 68544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4940" name="AutoShape 12"/>
            <p:cNvSpPr>
              <a:spLocks noChangeArrowheads="1"/>
            </p:cNvSpPr>
            <p:nvPr/>
          </p:nvSpPr>
          <p:spPr bwMode="auto">
            <a:xfrm>
              <a:off x="4195" y="2503"/>
              <a:ext cx="182" cy="499"/>
            </a:xfrm>
            <a:prstGeom prst="upArrow">
              <a:avLst>
                <a:gd name="adj1" fmla="val 50000"/>
                <a:gd name="adj2" fmla="val 68544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4942" name="Oval 14"/>
            <p:cNvSpPr>
              <a:spLocks noChangeArrowheads="1"/>
            </p:cNvSpPr>
            <p:nvPr/>
          </p:nvSpPr>
          <p:spPr bwMode="auto">
            <a:xfrm>
              <a:off x="3969" y="3546"/>
              <a:ext cx="363" cy="45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2800"/>
                <a:t>+</a:t>
              </a:r>
              <a:endParaRPr lang="es-ES" sz="2800"/>
            </a:p>
          </p:txBody>
        </p:sp>
        <p:sp>
          <p:nvSpPr>
            <p:cNvPr id="124943" name="Text Box 15"/>
            <p:cNvSpPr txBox="1">
              <a:spLocks noChangeArrowheads="1"/>
            </p:cNvSpPr>
            <p:nvPr/>
          </p:nvSpPr>
          <p:spPr bwMode="auto">
            <a:xfrm>
              <a:off x="4377" y="708"/>
              <a:ext cx="1225" cy="28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GLUCEMIA</a:t>
              </a:r>
              <a:endParaRPr lang="es-ES" b="1"/>
            </a:p>
          </p:txBody>
        </p:sp>
        <p:sp>
          <p:nvSpPr>
            <p:cNvPr id="124944" name="AutoShape 16"/>
            <p:cNvSpPr>
              <a:spLocks noChangeArrowheads="1"/>
            </p:cNvSpPr>
            <p:nvPr/>
          </p:nvSpPr>
          <p:spPr bwMode="auto">
            <a:xfrm>
              <a:off x="4150" y="572"/>
              <a:ext cx="182" cy="499"/>
            </a:xfrm>
            <a:prstGeom prst="upArrow">
              <a:avLst>
                <a:gd name="adj1" fmla="val 50000"/>
                <a:gd name="adj2" fmla="val 68544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4945" name="Line 17"/>
            <p:cNvSpPr>
              <a:spLocks noChangeShapeType="1"/>
            </p:cNvSpPr>
            <p:nvPr/>
          </p:nvSpPr>
          <p:spPr bwMode="auto">
            <a:xfrm>
              <a:off x="4694" y="1162"/>
              <a:ext cx="0" cy="45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24946" name="Line 18"/>
            <p:cNvSpPr>
              <a:spLocks noChangeShapeType="1"/>
            </p:cNvSpPr>
            <p:nvPr/>
          </p:nvSpPr>
          <p:spPr bwMode="auto">
            <a:xfrm>
              <a:off x="4694" y="2024"/>
              <a:ext cx="0" cy="45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24947" name="Line 19"/>
            <p:cNvSpPr>
              <a:spLocks noChangeShapeType="1"/>
            </p:cNvSpPr>
            <p:nvPr/>
          </p:nvSpPr>
          <p:spPr bwMode="auto">
            <a:xfrm>
              <a:off x="4740" y="2931"/>
              <a:ext cx="0" cy="45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24948" name="Oval 20"/>
            <p:cNvSpPr>
              <a:spLocks noChangeArrowheads="1"/>
            </p:cNvSpPr>
            <p:nvPr/>
          </p:nvSpPr>
          <p:spPr bwMode="auto">
            <a:xfrm>
              <a:off x="4921" y="1661"/>
              <a:ext cx="703" cy="453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/>
                <a:t>Célula </a:t>
              </a:r>
              <a:r>
                <a:rPr lang="es-ES_tradnl">
                  <a:latin typeface="Symbol" pitchFamily="18" charset="2"/>
                </a:rPr>
                <a:t>b</a:t>
              </a:r>
              <a:endParaRPr lang="es-ES">
                <a:latin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403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7931224" cy="78069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ACCIONES METABÓLICAS</a:t>
            </a:r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185531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Hidratos de carbono</a:t>
            </a:r>
            <a:endParaRPr lang="es-AR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107504" y="3284984"/>
            <a:ext cx="28083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captación de glucosa.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glicólisis, vía de las pentosas, oxidación completa de glucosa.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Activa la </a:t>
            </a:r>
            <a:r>
              <a:rPr lang="es-AR" dirty="0" err="1" smtClean="0"/>
              <a:t>glucogenogénesis</a:t>
            </a:r>
            <a:r>
              <a:rPr lang="es-A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Inhibe la </a:t>
            </a:r>
            <a:r>
              <a:rPr lang="es-AR" dirty="0" err="1" smtClean="0"/>
              <a:t>glucogenólisis</a:t>
            </a:r>
            <a:endParaRPr lang="es-A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Inhibe la gluconeogénesis.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Disminuye la glucemia.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1311698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CuadroTexto"/>
          <p:cNvSpPr txBox="1"/>
          <p:nvPr/>
        </p:nvSpPr>
        <p:spPr>
          <a:xfrm>
            <a:off x="3491880" y="19824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Lípidos </a:t>
            </a:r>
            <a:endParaRPr lang="es-AR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347864" y="3284984"/>
            <a:ext cx="23762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Inhibe la lipólisis en tejido adiposo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Disminuyen los ácidos grasos libres en plasma.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</a:t>
            </a:r>
            <a:r>
              <a:rPr lang="es-AR" dirty="0" err="1" smtClean="0"/>
              <a:t>lipogénesis</a:t>
            </a:r>
            <a:r>
              <a:rPr lang="es-AR" dirty="0" smtClean="0"/>
              <a:t> a partir de glucosa: aumenta la síntesis de ácidos grasos y de TG.</a:t>
            </a:r>
            <a:endParaRPr lang="es-AR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228184" y="19824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Proteínas</a:t>
            </a:r>
            <a:endParaRPr lang="es-AR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300192" y="3845877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síntesis de proteínas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Disminuye la producción de urea.</a:t>
            </a:r>
            <a:endParaRPr lang="es-AR" dirty="0"/>
          </a:p>
        </p:txBody>
      </p:sp>
      <p:sp>
        <p:nvSpPr>
          <p:cNvPr id="19" name="18 Flecha abajo"/>
          <p:cNvSpPr/>
          <p:nvPr/>
        </p:nvSpPr>
        <p:spPr>
          <a:xfrm>
            <a:off x="4355976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19 Flecha abajo"/>
          <p:cNvSpPr/>
          <p:nvPr/>
        </p:nvSpPr>
        <p:spPr>
          <a:xfrm>
            <a:off x="7236296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Rectángulo"/>
          <p:cNvSpPr/>
          <p:nvPr/>
        </p:nvSpPr>
        <p:spPr>
          <a:xfrm>
            <a:off x="332579" y="1771960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21 Rectángulo"/>
          <p:cNvSpPr/>
          <p:nvPr/>
        </p:nvSpPr>
        <p:spPr>
          <a:xfrm>
            <a:off x="3347864" y="1783304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3" name="22 Rectángulo"/>
          <p:cNvSpPr/>
          <p:nvPr/>
        </p:nvSpPr>
        <p:spPr>
          <a:xfrm>
            <a:off x="6156176" y="1771959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20 Rectángulo redondeado"/>
          <p:cNvSpPr/>
          <p:nvPr/>
        </p:nvSpPr>
        <p:spPr>
          <a:xfrm>
            <a:off x="107504" y="3196304"/>
            <a:ext cx="2880320" cy="357684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24 Rectángulo redondeado"/>
          <p:cNvSpPr/>
          <p:nvPr/>
        </p:nvSpPr>
        <p:spPr>
          <a:xfrm>
            <a:off x="3275856" y="3212976"/>
            <a:ext cx="2556284" cy="330077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25 Rectángulo redondeado"/>
          <p:cNvSpPr/>
          <p:nvPr/>
        </p:nvSpPr>
        <p:spPr>
          <a:xfrm>
            <a:off x="6300192" y="3284984"/>
            <a:ext cx="2304256" cy="286873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2038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GLUCAGON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dirty="0" smtClean="0"/>
              <a:t>Hormona </a:t>
            </a:r>
            <a:r>
              <a:rPr lang="es-AR" dirty="0" err="1" smtClean="0"/>
              <a:t>polipeptídica</a:t>
            </a:r>
            <a:r>
              <a:rPr lang="es-AR" dirty="0" smtClean="0"/>
              <a:t>, utiliza receptores de membrana.</a:t>
            </a:r>
            <a:endParaRPr lang="es-AR" dirty="0" smtClean="0"/>
          </a:p>
          <a:p>
            <a:r>
              <a:rPr lang="es-AR" dirty="0" smtClean="0"/>
              <a:t>Producida por las células </a:t>
            </a:r>
            <a:r>
              <a:rPr lang="el-GR" dirty="0" smtClean="0"/>
              <a:t>α</a:t>
            </a:r>
            <a:r>
              <a:rPr lang="es-AR" dirty="0" smtClean="0"/>
              <a:t> del páncreas.</a:t>
            </a:r>
          </a:p>
          <a:p>
            <a:r>
              <a:rPr lang="es-AR" dirty="0" smtClean="0"/>
              <a:t>Vida media 6 minutos</a:t>
            </a:r>
          </a:p>
          <a:p>
            <a:r>
              <a:rPr lang="es-AR" dirty="0" smtClean="0"/>
              <a:t>Regulada por el nivel de glucosa en sangre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/>
              <a:t> </a:t>
            </a:r>
            <a:r>
              <a:rPr lang="es-AR" i="1" dirty="0" smtClean="0"/>
              <a:t>aumento </a:t>
            </a:r>
            <a:r>
              <a:rPr lang="es-AR" i="1" dirty="0"/>
              <a:t>de glucosa		inhibe la secreción de glucagón</a:t>
            </a:r>
            <a:r>
              <a:rPr lang="es-AR" i="1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i="1" dirty="0" smtClean="0"/>
              <a:t> disminución </a:t>
            </a:r>
            <a:r>
              <a:rPr lang="es-AR" i="1" dirty="0"/>
              <a:t>de glucosa	</a:t>
            </a:r>
            <a:r>
              <a:rPr lang="es-AR" i="1" dirty="0" smtClean="0"/>
              <a:t>	activa la secreción </a:t>
            </a:r>
            <a:r>
              <a:rPr lang="es-AR" i="1" dirty="0"/>
              <a:t>de glucagón</a:t>
            </a:r>
            <a:r>
              <a:rPr lang="es-AR" i="1" dirty="0" smtClean="0"/>
              <a:t>.</a:t>
            </a:r>
          </a:p>
          <a:p>
            <a:r>
              <a:rPr lang="es-AR" dirty="0" smtClean="0"/>
              <a:t>Actúa sobre hígado y tejido adiposo, </a:t>
            </a:r>
            <a:r>
              <a:rPr lang="es-AR" b="1" u="sng" dirty="0" smtClean="0"/>
              <a:t>no</a:t>
            </a:r>
            <a:r>
              <a:rPr lang="es-AR" dirty="0" smtClean="0"/>
              <a:t> en músculo</a:t>
            </a:r>
            <a:endParaRPr lang="es-AR" dirty="0"/>
          </a:p>
          <a:p>
            <a:endParaRPr lang="es-AR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995936" y="4293096"/>
            <a:ext cx="864096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4239256" y="5058567"/>
            <a:ext cx="864096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29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8698" y="476672"/>
            <a:ext cx="7931224" cy="78069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ACCIONES METABÓLICAS</a:t>
            </a:r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185531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Hidratos de carbono</a:t>
            </a:r>
            <a:endParaRPr lang="es-AR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107504" y="3284984"/>
            <a:ext cx="26733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Activa la glucógeno </a:t>
            </a:r>
            <a:r>
              <a:rPr lang="es-AR" dirty="0" err="1" smtClean="0"/>
              <a:t>fosforilasa</a:t>
            </a:r>
            <a:r>
              <a:rPr lang="es-AR" dirty="0" smtClean="0"/>
              <a:t> en hígado: aumenta la </a:t>
            </a:r>
            <a:r>
              <a:rPr lang="es-AR" dirty="0" err="1" smtClean="0"/>
              <a:t>glucogenólisis</a:t>
            </a:r>
            <a:r>
              <a:rPr lang="es-A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Inhibe la glucógeno </a:t>
            </a:r>
            <a:r>
              <a:rPr lang="es-AR" dirty="0" err="1" smtClean="0"/>
              <a:t>sintasa</a:t>
            </a:r>
            <a:r>
              <a:rPr lang="es-AR" dirty="0" smtClean="0"/>
              <a:t> (</a:t>
            </a:r>
            <a:r>
              <a:rPr lang="es-AR" dirty="0" err="1" smtClean="0"/>
              <a:t>glucogenogénesis</a:t>
            </a:r>
            <a:r>
              <a:rPr lang="es-A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Activa la gluconeogénesis.</a:t>
            </a: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glucemia</a:t>
            </a:r>
          </a:p>
          <a:p>
            <a:endParaRPr lang="es-A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 smtClean="0"/>
          </a:p>
        </p:txBody>
      </p:sp>
      <p:sp>
        <p:nvSpPr>
          <p:cNvPr id="11" name="10 Flecha abajo"/>
          <p:cNvSpPr/>
          <p:nvPr/>
        </p:nvSpPr>
        <p:spPr>
          <a:xfrm>
            <a:off x="1311698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CuadroTexto"/>
          <p:cNvSpPr txBox="1"/>
          <p:nvPr/>
        </p:nvSpPr>
        <p:spPr>
          <a:xfrm>
            <a:off x="3491880" y="19824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Lípidos </a:t>
            </a:r>
            <a:endParaRPr lang="es-AR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059832" y="3386023"/>
            <a:ext cx="31683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Activa la lipasa sensible a hormonas en tejido adiposo, aumenta la lipólisis.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los ácidos grasos libres en plasma.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beta oxidación de ácidos grasos, generando Acetil </a:t>
            </a:r>
            <a:r>
              <a:rPr lang="es-AR" dirty="0" err="1" smtClean="0"/>
              <a:t>CoA</a:t>
            </a:r>
            <a:r>
              <a:rPr lang="es-A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formación de cuerpos cetónicos</a:t>
            </a:r>
            <a:endParaRPr lang="es-AR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228184" y="19824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Proteínas</a:t>
            </a:r>
            <a:endParaRPr lang="es-AR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548834" y="3396879"/>
            <a:ext cx="20882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</a:t>
            </a:r>
            <a:r>
              <a:rPr lang="es-AR" dirty="0" smtClean="0"/>
              <a:t>la utilización de aminoácidos para síntesis de glucosa, por lo que aumenta </a:t>
            </a:r>
            <a:r>
              <a:rPr lang="es-AR" dirty="0" smtClean="0"/>
              <a:t>la </a:t>
            </a:r>
            <a:r>
              <a:rPr lang="es-AR" dirty="0" smtClean="0"/>
              <a:t>producción de urea </a:t>
            </a:r>
            <a:r>
              <a:rPr lang="es-AR" dirty="0"/>
              <a:t>.</a:t>
            </a:r>
            <a:endParaRPr lang="es-AR" dirty="0"/>
          </a:p>
        </p:txBody>
      </p:sp>
      <p:sp>
        <p:nvSpPr>
          <p:cNvPr id="19" name="18 Flecha abajo"/>
          <p:cNvSpPr/>
          <p:nvPr/>
        </p:nvSpPr>
        <p:spPr>
          <a:xfrm>
            <a:off x="4355976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19 Flecha abajo"/>
          <p:cNvSpPr/>
          <p:nvPr/>
        </p:nvSpPr>
        <p:spPr>
          <a:xfrm>
            <a:off x="7236296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Rectángulo"/>
          <p:cNvSpPr/>
          <p:nvPr/>
        </p:nvSpPr>
        <p:spPr>
          <a:xfrm>
            <a:off x="332579" y="1771960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21 Rectángulo"/>
          <p:cNvSpPr/>
          <p:nvPr/>
        </p:nvSpPr>
        <p:spPr>
          <a:xfrm>
            <a:off x="3347864" y="1783304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3" name="22 Rectángulo"/>
          <p:cNvSpPr/>
          <p:nvPr/>
        </p:nvSpPr>
        <p:spPr>
          <a:xfrm>
            <a:off x="6156176" y="1771959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20 Rectángulo redondeado"/>
          <p:cNvSpPr/>
          <p:nvPr/>
        </p:nvSpPr>
        <p:spPr>
          <a:xfrm>
            <a:off x="107504" y="3196304"/>
            <a:ext cx="2673347" cy="318502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24 Rectángulo redondeado"/>
          <p:cNvSpPr/>
          <p:nvPr/>
        </p:nvSpPr>
        <p:spPr>
          <a:xfrm>
            <a:off x="3059832" y="3212976"/>
            <a:ext cx="3312368" cy="356017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25 Rectángulo redondeado"/>
          <p:cNvSpPr/>
          <p:nvPr/>
        </p:nvSpPr>
        <p:spPr>
          <a:xfrm>
            <a:off x="6548834" y="3321772"/>
            <a:ext cx="2088232" cy="248349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3077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HORMONAS</a:t>
            </a:r>
            <a:endParaRPr lang="es-AR" dirty="0"/>
          </a:p>
        </p:txBody>
      </p:sp>
      <p:sp>
        <p:nvSpPr>
          <p:cNvPr id="4" name="3 CuadroTexto"/>
          <p:cNvSpPr txBox="1"/>
          <p:nvPr/>
        </p:nvSpPr>
        <p:spPr>
          <a:xfrm>
            <a:off x="798859" y="2837134"/>
            <a:ext cx="73448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dirty="0" smtClean="0"/>
              <a:t>Las hormonas son mensajeros químicos secretados en la sangre o en el fluido intersticial por determinados tejidos para regular la actividad de otras células o tejidos.</a:t>
            </a:r>
            <a:endParaRPr lang="es-AR" sz="3200" dirty="0"/>
          </a:p>
        </p:txBody>
      </p:sp>
    </p:spTree>
    <p:extLst>
      <p:ext uri="{BB962C8B-B14F-4D97-AF65-F5344CB8AC3E}">
        <p14:creationId xmlns:p14="http://schemas.microsoft.com/office/powerpoint/2010/main" val="371170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¿Cómo identifican las hormonas a la célula sobre la que debe actuar?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3204" y="2420888"/>
            <a:ext cx="8229600" cy="3921299"/>
          </a:xfrm>
        </p:spPr>
        <p:txBody>
          <a:bodyPr/>
          <a:lstStyle/>
          <a:p>
            <a:pPr marL="0" indent="0" algn="ctr">
              <a:buNone/>
            </a:pPr>
            <a:r>
              <a:rPr lang="es-A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RECEPTORES</a:t>
            </a:r>
          </a:p>
          <a:p>
            <a:pPr marL="0" indent="0" algn="ctr">
              <a:buNone/>
            </a:pPr>
            <a:endParaRPr lang="es-AR" dirty="0"/>
          </a:p>
          <a:p>
            <a:pPr marL="0" indent="0" algn="ctr">
              <a:buNone/>
            </a:pPr>
            <a:endParaRPr lang="es-AR" sz="3200" dirty="0" smtClean="0"/>
          </a:p>
          <a:p>
            <a:pPr marL="0" indent="0" algn="ctr">
              <a:buNone/>
            </a:pPr>
            <a:r>
              <a:rPr lang="es-AR" sz="3200" dirty="0" smtClean="0"/>
              <a:t>Proteína a la cual se une la hormona formando un complejo Hormona-Receptor.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2771800" y="2348880"/>
            <a:ext cx="3672408" cy="10801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Flecha abajo"/>
          <p:cNvSpPr/>
          <p:nvPr/>
        </p:nvSpPr>
        <p:spPr>
          <a:xfrm>
            <a:off x="4427984" y="3501008"/>
            <a:ext cx="36004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3939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_tradnl" b="1" u="sng" dirty="0" smtClean="0"/>
              <a:t>LIGANDO</a:t>
            </a:r>
            <a:r>
              <a:rPr lang="es-ES_tradnl" dirty="0" smtClean="0"/>
              <a:t>: Molécula que se fija al receptor: </a:t>
            </a:r>
            <a:r>
              <a:rPr lang="es-ES_tradnl" b="1" dirty="0" smtClean="0"/>
              <a:t>Hormona</a:t>
            </a:r>
            <a:r>
              <a:rPr lang="es-ES_tradnl" dirty="0" smtClean="0"/>
              <a:t>, </a:t>
            </a:r>
            <a:r>
              <a:rPr lang="es-ES_tradnl" b="1" dirty="0" err="1" smtClean="0"/>
              <a:t>Neurotrasmisor</a:t>
            </a:r>
            <a:r>
              <a:rPr lang="es-ES_tradnl" dirty="0" smtClean="0"/>
              <a:t>, etc.</a:t>
            </a:r>
          </a:p>
          <a:p>
            <a:pPr>
              <a:lnSpc>
                <a:spcPct val="80000"/>
              </a:lnSpc>
            </a:pPr>
            <a:endParaRPr lang="es-ES_tradnl" dirty="0" smtClean="0"/>
          </a:p>
          <a:p>
            <a:pPr>
              <a:lnSpc>
                <a:spcPct val="80000"/>
              </a:lnSpc>
            </a:pPr>
            <a:endParaRPr lang="es-ES_tradnl" dirty="0" smtClean="0"/>
          </a:p>
          <a:p>
            <a:pPr>
              <a:lnSpc>
                <a:spcPct val="80000"/>
              </a:lnSpc>
            </a:pPr>
            <a:r>
              <a:rPr lang="es-ES_tradnl" b="1" u="sng" dirty="0" smtClean="0"/>
              <a:t>AGONISTA</a:t>
            </a:r>
            <a:r>
              <a:rPr lang="es-ES_tradnl" dirty="0" smtClean="0"/>
              <a:t>: Estructura semejante al agente fisiológico. </a:t>
            </a:r>
            <a:r>
              <a:rPr lang="es-ES_tradnl" b="1" dirty="0" smtClean="0"/>
              <a:t>Produce respuesta</a:t>
            </a:r>
          </a:p>
          <a:p>
            <a:pPr>
              <a:lnSpc>
                <a:spcPct val="80000"/>
              </a:lnSpc>
            </a:pPr>
            <a:endParaRPr lang="es-ES_tradnl" b="1" dirty="0" smtClean="0"/>
          </a:p>
          <a:p>
            <a:pPr>
              <a:lnSpc>
                <a:spcPct val="80000"/>
              </a:lnSpc>
            </a:pPr>
            <a:endParaRPr lang="es-ES_tradnl" b="1" dirty="0" smtClean="0"/>
          </a:p>
          <a:p>
            <a:pPr>
              <a:lnSpc>
                <a:spcPct val="80000"/>
              </a:lnSpc>
            </a:pPr>
            <a:r>
              <a:rPr lang="es-ES_tradnl" b="1" u="sng" dirty="0" smtClean="0"/>
              <a:t>ANTAGONISTA</a:t>
            </a:r>
            <a:r>
              <a:rPr lang="es-ES_tradnl" dirty="0" smtClean="0"/>
              <a:t>: Se fijan al receptor pero </a:t>
            </a:r>
            <a:r>
              <a:rPr lang="es-ES_tradnl" b="1" dirty="0" smtClean="0"/>
              <a:t> No respuesta</a:t>
            </a:r>
            <a:endParaRPr lang="es-MX" b="1" dirty="0" smtClean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4903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CARACTERÍSTICAS DE LOS RECEPTORES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es-AR" sz="3600" dirty="0" smtClean="0"/>
              <a:t>Especificidad.</a:t>
            </a:r>
          </a:p>
          <a:p>
            <a:r>
              <a:rPr lang="es-AR" sz="3600" dirty="0" smtClean="0"/>
              <a:t>Adaptación inducida (afinidad)</a:t>
            </a:r>
          </a:p>
          <a:p>
            <a:r>
              <a:rPr lang="es-AR" sz="3600" dirty="0" err="1" smtClean="0"/>
              <a:t>Saturabilidad</a:t>
            </a:r>
            <a:r>
              <a:rPr lang="es-AR" sz="3600" dirty="0" smtClean="0"/>
              <a:t>.</a:t>
            </a:r>
          </a:p>
          <a:p>
            <a:r>
              <a:rPr lang="es-AR" sz="3600" dirty="0" smtClean="0"/>
              <a:t>Reversibilidad. </a:t>
            </a:r>
            <a:endParaRPr lang="es-AR" sz="3600" dirty="0"/>
          </a:p>
        </p:txBody>
      </p:sp>
    </p:spTree>
    <p:extLst>
      <p:ext uri="{BB962C8B-B14F-4D97-AF65-F5344CB8AC3E}">
        <p14:creationId xmlns:p14="http://schemas.microsoft.com/office/powerpoint/2010/main" val="22368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2718"/>
            <a:ext cx="6635080" cy="756002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LOCALIZACIÓN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AR" dirty="0" smtClean="0"/>
              <a:t>Hormona poco polar, atraviesa la membrana celular</a:t>
            </a:r>
          </a:p>
          <a:p>
            <a:endParaRPr lang="es-AR" dirty="0"/>
          </a:p>
          <a:p>
            <a:pPr marL="0" indent="0">
              <a:buNone/>
            </a:pPr>
            <a:r>
              <a:rPr lang="es-AR" dirty="0" smtClean="0"/>
              <a:t>Se une a un </a:t>
            </a:r>
            <a:r>
              <a:rPr lang="es-AR" u="sng" dirty="0" smtClean="0"/>
              <a:t>RECEPTOR INTRACELULAR</a:t>
            </a:r>
          </a:p>
          <a:p>
            <a:pPr marL="0" indent="0">
              <a:buNone/>
            </a:pPr>
            <a:endParaRPr lang="es-AR" dirty="0" smtClean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r>
              <a:rPr lang="es-AR" dirty="0" smtClean="0"/>
              <a:t>Hormona polar, no atraviesa la membrana celular</a:t>
            </a:r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r>
              <a:rPr lang="es-AR" dirty="0" smtClean="0"/>
              <a:t>Se une a </a:t>
            </a:r>
            <a:r>
              <a:rPr lang="es-AR" u="sng" dirty="0" smtClean="0"/>
              <a:t>RECEPTOR UBICADO EN LA MEMBRANA</a:t>
            </a:r>
            <a:endParaRPr lang="es-AR" u="sng" dirty="0"/>
          </a:p>
        </p:txBody>
      </p:sp>
      <p:sp>
        <p:nvSpPr>
          <p:cNvPr id="4" name="3 Flecha abajo"/>
          <p:cNvSpPr/>
          <p:nvPr/>
        </p:nvSpPr>
        <p:spPr>
          <a:xfrm>
            <a:off x="4283968" y="2348880"/>
            <a:ext cx="432048" cy="64807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Flecha abajo"/>
          <p:cNvSpPr/>
          <p:nvPr/>
        </p:nvSpPr>
        <p:spPr>
          <a:xfrm>
            <a:off x="4283968" y="4725144"/>
            <a:ext cx="432048" cy="64807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Rectángulo redondeado"/>
          <p:cNvSpPr/>
          <p:nvPr/>
        </p:nvSpPr>
        <p:spPr>
          <a:xfrm>
            <a:off x="474295" y="1664804"/>
            <a:ext cx="8208912" cy="19802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Rectángulo redondeado"/>
          <p:cNvSpPr/>
          <p:nvPr/>
        </p:nvSpPr>
        <p:spPr>
          <a:xfrm>
            <a:off x="467544" y="4077072"/>
            <a:ext cx="8208912" cy="201622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8178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RECEPTORES INTRACELULARES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Citoplasmáticos o nucleares</a:t>
            </a:r>
          </a:p>
          <a:p>
            <a:r>
              <a:rPr lang="es-AR" dirty="0" smtClean="0"/>
              <a:t>Actúan sobre el ADN nuclear y regulan la transcripción</a:t>
            </a:r>
          </a:p>
          <a:p>
            <a:r>
              <a:rPr lang="es-AR" b="1" dirty="0" smtClean="0"/>
              <a:t>Citoplasmáticos: </a:t>
            </a:r>
            <a:r>
              <a:rPr lang="es-AR" i="1" dirty="0" smtClean="0"/>
              <a:t>receptores de esteroides, Glucocorticoides, </a:t>
            </a:r>
            <a:r>
              <a:rPr lang="es-AR" i="1" dirty="0" err="1" smtClean="0"/>
              <a:t>mineralocorticoides</a:t>
            </a:r>
            <a:r>
              <a:rPr lang="es-AR" i="1" dirty="0" smtClean="0"/>
              <a:t>, progesterona, andrógenos.</a:t>
            </a:r>
          </a:p>
          <a:p>
            <a:r>
              <a:rPr lang="es-AR" b="1" dirty="0" smtClean="0"/>
              <a:t>Nucleares: </a:t>
            </a:r>
            <a:r>
              <a:rPr lang="es-AR" i="1" dirty="0" smtClean="0"/>
              <a:t>receptores de estrógenos, hormonas tiroideas, metabolitos de </a:t>
            </a:r>
            <a:r>
              <a:rPr lang="es-AR" i="1" dirty="0" err="1" smtClean="0"/>
              <a:t>vit.D</a:t>
            </a:r>
            <a:endParaRPr lang="es-AR" i="1" dirty="0"/>
          </a:p>
        </p:txBody>
      </p:sp>
    </p:spTree>
    <p:extLst>
      <p:ext uri="{BB962C8B-B14F-4D97-AF65-F5344CB8AC3E}">
        <p14:creationId xmlns:p14="http://schemas.microsoft.com/office/powerpoint/2010/main" val="29764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69626"/>
            <a:ext cx="8229600" cy="1143000"/>
          </a:xfrm>
        </p:spPr>
        <p:txBody>
          <a:bodyPr>
            <a:normAutofit/>
          </a:bodyPr>
          <a:lstStyle/>
          <a:p>
            <a:r>
              <a:rPr lang="es-AR" dirty="0" smtClean="0"/>
              <a:t>RECEPTORES DE MEMBRANA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5922" y="1954520"/>
            <a:ext cx="8229600" cy="4389120"/>
          </a:xfrm>
        </p:spPr>
        <p:txBody>
          <a:bodyPr/>
          <a:lstStyle/>
          <a:p>
            <a:r>
              <a:rPr lang="es-AR" dirty="0" smtClean="0"/>
              <a:t>Utilizan sistemas de transducción de señales</a:t>
            </a:r>
          </a:p>
          <a:p>
            <a:endParaRPr lang="es-AR" dirty="0"/>
          </a:p>
          <a:p>
            <a:r>
              <a:rPr lang="es-AR" b="1" dirty="0" smtClean="0"/>
              <a:t>H + R 	H-R	   Acción	  </a:t>
            </a:r>
            <a:r>
              <a:rPr lang="es-AR" sz="3200" b="1" dirty="0" smtClean="0"/>
              <a:t>2°</a:t>
            </a:r>
            <a:r>
              <a:rPr lang="es-AR" b="1" dirty="0" smtClean="0"/>
              <a:t> mensajeros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835696" y="328498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2987824" y="3300935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4716016" y="328498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V="1">
            <a:off x="7668344" y="2636912"/>
            <a:ext cx="412812" cy="4320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V="1">
            <a:off x="7720463" y="3068960"/>
            <a:ext cx="541947" cy="9129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7775122" y="3300935"/>
            <a:ext cx="487288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7629872" y="3429000"/>
            <a:ext cx="451284" cy="41947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7452320" y="3368751"/>
            <a:ext cx="0" cy="49229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4427984" y="4149080"/>
            <a:ext cx="3653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i="1" dirty="0" smtClean="0"/>
              <a:t>Amplificación de la señal en el interior celular</a:t>
            </a:r>
            <a:endParaRPr lang="es-AR" sz="3200" i="1" dirty="0"/>
          </a:p>
        </p:txBody>
      </p:sp>
      <p:sp>
        <p:nvSpPr>
          <p:cNvPr id="24" name="23 Elipse"/>
          <p:cNvSpPr/>
          <p:nvPr/>
        </p:nvSpPr>
        <p:spPr>
          <a:xfrm>
            <a:off x="4067944" y="3729608"/>
            <a:ext cx="4050450" cy="23636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25 CuadroTexto"/>
          <p:cNvSpPr txBox="1"/>
          <p:nvPr/>
        </p:nvSpPr>
        <p:spPr>
          <a:xfrm>
            <a:off x="539552" y="5229200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Ejemplo:</a:t>
            </a:r>
            <a:r>
              <a:rPr lang="es-A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</a:p>
          <a:p>
            <a:r>
              <a:rPr lang="es-A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AMP cíclico</a:t>
            </a:r>
            <a:endParaRPr lang="es-A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1297</TotalTime>
  <Words>1100</Words>
  <Application>Microsoft Office PowerPoint</Application>
  <PresentationFormat>Presentación en pantalla (4:3)</PresentationFormat>
  <Paragraphs>200</Paragraphs>
  <Slides>28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0" baseType="lpstr">
      <vt:lpstr>Flujo</vt:lpstr>
      <vt:lpstr>Image</vt:lpstr>
      <vt:lpstr>Bolilla 10</vt:lpstr>
      <vt:lpstr>Presentación de PowerPoint</vt:lpstr>
      <vt:lpstr>HORMONAS</vt:lpstr>
      <vt:lpstr>¿Cómo identifican las hormonas a la célula sobre la que debe actuar?</vt:lpstr>
      <vt:lpstr>Presentación de PowerPoint</vt:lpstr>
      <vt:lpstr>CARACTERÍSTICAS DE LOS RECEPTORES</vt:lpstr>
      <vt:lpstr>LOCALIZACIÓN</vt:lpstr>
      <vt:lpstr>RECEPTORES INTRACELULARES</vt:lpstr>
      <vt:lpstr>RECEPTORES DE MEMBRANA</vt:lpstr>
      <vt:lpstr>HORMONAS. NATURALEZA QUÍMICA</vt:lpstr>
      <vt:lpstr>HORMONAS: CLASIFICACIÓN</vt:lpstr>
      <vt:lpstr>ACCIONES PROMOVIDAS POR LAS HORMONAS</vt:lpstr>
      <vt:lpstr>PROPIEDADES GENERALES</vt:lpstr>
      <vt:lpstr>Principales Hormonas reguladoras de las vías metabólicas</vt:lpstr>
      <vt:lpstr>GLUCOCORTICOIDES</vt:lpstr>
      <vt:lpstr>Presentación de PowerPoint</vt:lpstr>
      <vt:lpstr>Generalidades</vt:lpstr>
      <vt:lpstr>INACTIVACIÓN Y ELIMINACIÓN</vt:lpstr>
      <vt:lpstr>REGULACIÓN DE LA SÍNTESIS Y SECRECIÓN</vt:lpstr>
      <vt:lpstr>ACCIONES METABÓLICAS</vt:lpstr>
      <vt:lpstr>Otras acciones</vt:lpstr>
      <vt:lpstr>ADRENALINA Y NORADRENALINA</vt:lpstr>
      <vt:lpstr>ACCIONES METABÓLICAS</vt:lpstr>
      <vt:lpstr>INSULINA</vt:lpstr>
      <vt:lpstr>Secreción de Insulina</vt:lpstr>
      <vt:lpstr>ACCIONES METABÓLICAS</vt:lpstr>
      <vt:lpstr>GLUCAGON</vt:lpstr>
      <vt:lpstr>ACCIONES METABÓLICAS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Bolilla 10</dc:title>
  <dc:creator>ethel</dc:creator>
  <cp:lastModifiedBy>ethel</cp:lastModifiedBy>
  <cp:revision>55</cp:revision>
  <dcterms:created xsi:type="dcterms:W3CDTF">2014-11-05T12:26:51Z</dcterms:created>
  <dcterms:modified xsi:type="dcterms:W3CDTF">2014-11-07T13:40:38Z</dcterms:modified>
</cp:coreProperties>
</file>